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6"/>
  </p:notesMasterIdLst>
  <p:sldIdLst>
    <p:sldId id="256" r:id="rId3"/>
    <p:sldId id="258" r:id="rId4"/>
    <p:sldId id="262" r:id="rId5"/>
    <p:sldId id="264" r:id="rId6"/>
    <p:sldId id="263" r:id="rId7"/>
    <p:sldId id="265" r:id="rId8"/>
    <p:sldId id="268" r:id="rId9"/>
    <p:sldId id="266" r:id="rId10"/>
    <p:sldId id="267" r:id="rId11"/>
    <p:sldId id="269" r:id="rId12"/>
    <p:sldId id="270" r:id="rId13"/>
    <p:sldId id="271" r:id="rId14"/>
    <p:sldId id="272"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0672D-8C97-492A-9B19-D5D323A0633E}" type="datetimeFigureOut">
              <a:rPr lang="en-US" smtClean="0"/>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AB5AD-4237-47DC-815D-522452096DB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true meaning of Christmas</a:t>
            </a:r>
            <a:r>
              <a:rPr lang="en-US" baseline="0" dirty="0" smtClean="0"/>
              <a:t> </a:t>
            </a:r>
            <a:r>
              <a:rPr lang="en-US" dirty="0" smtClean="0"/>
              <a:t>http://www.youtube.com/watch?v=JZlrvRvd6Ng</a:t>
            </a:r>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Info: http://www.multiculturalfest.com/posadaWhat.htm</a:t>
            </a:r>
          </a:p>
          <a:p>
            <a:r>
              <a:rPr lang="en-US" dirty="0" smtClean="0"/>
              <a:t>Video: http://www.youtube.com/watch?v=s4zCOn3TaT8</a:t>
            </a:r>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a:t>
            </a:r>
            <a:r>
              <a:rPr lang="en-US" baseline="0" dirty="0" smtClean="0"/>
              <a:t> info: http://www.mexconnect.com/articles/1945-feliz-navidad-making-merry-in-mexico</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a:t>
            </a:r>
            <a:r>
              <a:rPr lang="en-US" baseline="0" dirty="0" smtClean="0"/>
              <a:t> info: http://www.mexconnect.com/articles/1945-feliz-navidad-making-merry-in-mexico</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Feliz</a:t>
            </a:r>
            <a:r>
              <a:rPr lang="en-US" dirty="0" smtClean="0"/>
              <a:t> </a:t>
            </a:r>
            <a:r>
              <a:rPr lang="en-US" dirty="0" err="1" smtClean="0"/>
              <a:t>navidad</a:t>
            </a:r>
            <a:r>
              <a:rPr lang="en-US" dirty="0" smtClean="0"/>
              <a:t>: http://www.youtube.com/watch?v=ihW56Xa3XGQ&amp;feature=related</a:t>
            </a:r>
          </a:p>
          <a:p>
            <a:r>
              <a:rPr lang="en-US" dirty="0" err="1" smtClean="0"/>
              <a:t>Campana</a:t>
            </a:r>
            <a:r>
              <a:rPr lang="en-US" dirty="0" smtClean="0"/>
              <a:t> </a:t>
            </a:r>
            <a:r>
              <a:rPr lang="en-US" dirty="0" err="1" smtClean="0"/>
              <a:t>sobre</a:t>
            </a:r>
            <a:r>
              <a:rPr lang="en-US" baseline="0" dirty="0" smtClean="0"/>
              <a:t> </a:t>
            </a:r>
            <a:r>
              <a:rPr lang="en-US" baseline="0" dirty="0" err="1" smtClean="0"/>
              <a:t>campana</a:t>
            </a:r>
            <a:r>
              <a:rPr lang="en-US" baseline="0" dirty="0" smtClean="0"/>
              <a:t>:  http://www.youtube.com/watch?v=DyRFHeNMoXA&amp;feature=&amp;p=8B0BE312DF013C8E&amp;index=0&amp;playnext=1</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9AB5AD-4237-47DC-815D-522452096DB1}"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2282825"/>
            <a:ext cx="6248400" cy="114617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3276600" y="3505200"/>
            <a:ext cx="5410200" cy="8382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DD25AF19-1CCD-4AD2-B24A-2181487F61B7}" type="datetimeFigureOut">
              <a:rPr lang="en-US"/>
              <a:pPr>
                <a:defRPr/>
              </a:pPr>
              <a:t>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216F95-B91F-4B5E-9439-91C1F6E284E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5A5052B-009A-497D-84A7-04281AEF1869}" type="datetimeFigureOut">
              <a:rPr lang="en-US"/>
              <a:pPr>
                <a:defRPr/>
              </a:pPr>
              <a:t>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CACB54-0E1B-4F05-974B-AC384A08FCB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B1D5D76-5246-4D6F-A662-81EB6C3488AB}" type="datetimeFigureOut">
              <a:rPr lang="en-US"/>
              <a:pPr>
                <a:defRPr/>
              </a:pPr>
              <a:t>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530583-1470-4C4E-958B-3EA0F149DEA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F4A7E4-732D-4A56-A19F-5D93558EF73E}" type="datetimeFigureOut">
              <a:rPr lang="en-US"/>
              <a:pPr>
                <a:defRPr/>
              </a:pPr>
              <a:t>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13E475-96F0-4E77-A7A1-786781E8E0B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EA4457-E07B-4140-AFDB-4FDA2659494A}" type="datetimeFigureOut">
              <a:rPr lang="en-US"/>
              <a:pPr>
                <a:defRPr/>
              </a:pPr>
              <a:t>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1CE370-97CD-4966-9A1A-52EF9EEDE81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A253AE3-7B96-4CDC-84EF-2AC78137E1A4}" type="datetimeFigureOut">
              <a:rPr lang="en-US"/>
              <a:pPr>
                <a:defRPr/>
              </a:pPr>
              <a:t>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3BA3A3-B3A8-457F-9B5D-73EA0208C3B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3A84A48-93AC-49AB-8F65-F1507D9F2EBC}" type="datetimeFigureOut">
              <a:rPr lang="en-US"/>
              <a:pPr>
                <a:defRPr/>
              </a:pPr>
              <a:t>12/2/2010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85D1516-8677-4EA2-8637-8669FC6307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2A0A0FB-4AC3-46F7-9C99-6BF0F6C28137}" type="datetimeFigureOut">
              <a:rPr lang="en-US"/>
              <a:pPr>
                <a:defRPr/>
              </a:pPr>
              <a:t>12/2/2010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1451B34-C2D5-4D30-954C-1617131DFA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8169E5-33D2-40BD-8BC1-C407A63BB886}" type="datetimeFigureOut">
              <a:rPr lang="en-US"/>
              <a:pPr>
                <a:defRPr/>
              </a:pPr>
              <a:t>12/2/2010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4963B84-5001-452E-8926-D77E42B306B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8C60CC-E93E-4A17-8F24-BEE85E1D637F}" type="datetimeFigureOut">
              <a:rPr lang="en-US"/>
              <a:pPr>
                <a:defRPr/>
              </a:pPr>
              <a:t>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853A7A-4A2F-416D-A84E-6F12E614DFC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EB63A23-5D42-4B45-A99B-ADD5985B25ED}" type="datetimeFigureOut">
              <a:rPr lang="en-US"/>
              <a:pPr>
                <a:defRPr/>
              </a:pPr>
              <a:t>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9D24D5-E087-42D2-A3BC-CD89E21F22D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143000"/>
            <a:ext cx="8229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2209800"/>
            <a:ext cx="8229600" cy="3916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95FB38D-6E3A-4831-87E9-AB6F9CDC9370}" type="datetimeFigureOut">
              <a:rPr lang="en-US"/>
              <a:pPr>
                <a:defRPr/>
              </a:pPr>
              <a:t>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37288D0-0E40-4DCC-B167-7970A14582E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youtube.com/watch?v=JZlrvRvd6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youtube.com/watch?v=s4zCOn3TaT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youtube.com/watch?v=ihW56Xa3XGQ&amp;feature=relat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en.wikipedia.org/wiki/Mexic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4343400" y="2435225"/>
            <a:ext cx="5334000" cy="1146175"/>
          </a:xfrm>
        </p:spPr>
        <p:txBody>
          <a:bodyPr/>
          <a:lstStyle/>
          <a:p>
            <a:pPr eaLnBrk="1" hangingPunct="1"/>
            <a:r>
              <a:rPr lang="en-US" sz="3200" b="1" dirty="0" smtClean="0">
                <a:latin typeface="Tahoma" pitchFamily="34" charset="0"/>
                <a:cs typeface="Tahoma" pitchFamily="34" charset="0"/>
              </a:rPr>
              <a:t>TECHNOLOGY AND CHRISTMAS TIME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accent1">
            <a:alpha val="0"/>
          </a:schemeClr>
        </a:solidFill>
        <a:effectLst/>
      </p:bgPr>
    </p:bg>
    <p:spTree>
      <p:nvGrpSpPr>
        <p:cNvPr id="1" name=""/>
        <p:cNvGrpSpPr/>
        <p:nvPr/>
      </p:nvGrpSpPr>
      <p:grpSpPr>
        <a:xfrm>
          <a:off x="0" y="0"/>
          <a:ext cx="0" cy="0"/>
          <a:chOff x="0" y="0"/>
          <a:chExt cx="0" cy="0"/>
        </a:xfrm>
      </p:grpSpPr>
      <p:pic>
        <p:nvPicPr>
          <p:cNvPr id="6" name="Picture 5" descr="PINATA1.jpg"/>
          <p:cNvPicPr>
            <a:picLocks noChangeAspect="1"/>
          </p:cNvPicPr>
          <p:nvPr/>
        </p:nvPicPr>
        <p:blipFill>
          <a:blip r:embed="rId3" cstate="print"/>
          <a:stretch>
            <a:fillRect/>
          </a:stretch>
        </p:blipFill>
        <p:spPr>
          <a:xfrm>
            <a:off x="1981200" y="76200"/>
            <a:ext cx="5334000" cy="666086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accent1">
            <a:alpha val="0"/>
          </a:schemeClr>
        </a:solidFill>
        <a:effectLst/>
      </p:bgPr>
    </p:bg>
    <p:spTree>
      <p:nvGrpSpPr>
        <p:cNvPr id="1" name=""/>
        <p:cNvGrpSpPr/>
        <p:nvPr/>
      </p:nvGrpSpPr>
      <p:grpSpPr>
        <a:xfrm>
          <a:off x="0" y="0"/>
          <a:ext cx="0" cy="0"/>
          <a:chOff x="0" y="0"/>
          <a:chExt cx="0" cy="0"/>
        </a:xfrm>
      </p:grpSpPr>
      <p:pic>
        <p:nvPicPr>
          <p:cNvPr id="3" name="Picture 2" descr="pinata2.jpg"/>
          <p:cNvPicPr>
            <a:picLocks noChangeAspect="1"/>
          </p:cNvPicPr>
          <p:nvPr/>
        </p:nvPicPr>
        <p:blipFill>
          <a:blip r:embed="rId3" cstate="print"/>
          <a:stretch>
            <a:fillRect/>
          </a:stretch>
        </p:blipFill>
        <p:spPr>
          <a:xfrm>
            <a:off x="0" y="-301753"/>
            <a:ext cx="9144000" cy="746150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altLang="ko-KR" dirty="0" smtClean="0">
                <a:solidFill>
                  <a:srgbClr val="000000"/>
                </a:solidFill>
                <a:ea typeface="굴림" pitchFamily="112" charset="-127"/>
              </a:rPr>
              <a:t/>
            </a:r>
            <a:br>
              <a:rPr lang="en-US" altLang="ko-KR" dirty="0" smtClean="0">
                <a:solidFill>
                  <a:srgbClr val="000000"/>
                </a:solidFill>
                <a:ea typeface="굴림" pitchFamily="112" charset="-127"/>
              </a:rPr>
            </a:br>
            <a:r>
              <a:rPr lang="en-US" altLang="ko-KR" dirty="0" smtClean="0">
                <a:solidFill>
                  <a:srgbClr val="C00000"/>
                </a:solidFill>
                <a:ea typeface="굴림" pitchFamily="112" charset="-127"/>
              </a:rPr>
              <a:t>How to apply  technology to create a piñata?</a:t>
            </a:r>
            <a:r>
              <a:rPr lang="en-US" altLang="ko-KR" dirty="0" smtClean="0">
                <a:solidFill>
                  <a:srgbClr val="000000"/>
                </a:solidFill>
                <a:ea typeface="굴림" pitchFamily="112" charset="-127"/>
              </a:rPr>
              <a:t/>
            </a:r>
            <a:br>
              <a:rPr lang="en-US" altLang="ko-KR" dirty="0" smtClean="0">
                <a:solidFill>
                  <a:srgbClr val="000000"/>
                </a:solidFill>
                <a:ea typeface="굴림" pitchFamily="112" charset="-127"/>
              </a:rPr>
            </a:br>
            <a:r>
              <a:rPr lang="en-US" dirty="0" smtClean="0">
                <a:solidFill>
                  <a:srgbClr val="C00000"/>
                </a:solidFill>
              </a:rPr>
              <a:t/>
            </a:r>
            <a:br>
              <a:rPr lang="en-US" dirty="0" smtClean="0">
                <a:solidFill>
                  <a:srgbClr val="C00000"/>
                </a:solidFill>
              </a:rPr>
            </a:br>
            <a:endParaRPr lang="en-US" dirty="0" smtClean="0">
              <a:solidFill>
                <a:srgbClr val="C00000"/>
              </a:solidFill>
            </a:endParaRPr>
          </a:p>
        </p:txBody>
      </p:sp>
      <p:sp>
        <p:nvSpPr>
          <p:cNvPr id="5123" name="Content Placeholder 2"/>
          <p:cNvSpPr>
            <a:spLocks noGrp="1"/>
          </p:cNvSpPr>
          <p:nvPr>
            <p:ph idx="1"/>
          </p:nvPr>
        </p:nvSpPr>
        <p:spPr>
          <a:xfrm>
            <a:off x="2209800" y="1951038"/>
            <a:ext cx="6477000" cy="4297362"/>
          </a:xfrm>
        </p:spPr>
        <p:txBody>
          <a:bodyPr/>
          <a:lstStyle/>
          <a:p>
            <a:pPr>
              <a:lnSpc>
                <a:spcPct val="80000"/>
              </a:lnSpc>
            </a:pPr>
            <a:endParaRPr lang="en-US" sz="2400" dirty="0" smtClean="0">
              <a:solidFill>
                <a:srgbClr val="000000"/>
              </a:solidFill>
            </a:endParaRPr>
          </a:p>
          <a:p>
            <a:pPr lvl="1">
              <a:lnSpc>
                <a:spcPct val="80000"/>
              </a:lnSpc>
              <a:buNone/>
            </a:pPr>
            <a:endParaRPr lang="en-US" sz="2000" dirty="0" smtClean="0">
              <a:solidFill>
                <a:srgbClr val="000000"/>
              </a:solidFill>
            </a:endParaRPr>
          </a:p>
          <a:p>
            <a:pPr>
              <a:lnSpc>
                <a:spcPct val="80000"/>
              </a:lnSpc>
            </a:pPr>
            <a:r>
              <a:rPr lang="en-US" sz="3600" u="sng" dirty="0" smtClean="0">
                <a:solidFill>
                  <a:srgbClr val="000000"/>
                </a:solidFill>
              </a:rPr>
              <a:t>Homework</a:t>
            </a:r>
            <a:r>
              <a:rPr lang="en-US" sz="3600" u="sng" dirty="0" smtClean="0">
                <a:solidFill>
                  <a:srgbClr val="000000"/>
                </a:solidFill>
              </a:rPr>
              <a:t>:</a:t>
            </a:r>
            <a:r>
              <a:rPr lang="en-US" sz="3600" dirty="0" smtClean="0">
                <a:solidFill>
                  <a:srgbClr val="000000"/>
                </a:solidFill>
              </a:rPr>
              <a:t> </a:t>
            </a:r>
            <a:endParaRPr lang="en-US" sz="3600" dirty="0" smtClean="0">
              <a:solidFill>
                <a:srgbClr val="000000"/>
              </a:solidFill>
            </a:endParaRPr>
          </a:p>
          <a:p>
            <a:pPr lvl="1">
              <a:lnSpc>
                <a:spcPct val="80000"/>
              </a:lnSpc>
            </a:pPr>
            <a:r>
              <a:rPr lang="en-US" dirty="0" smtClean="0">
                <a:solidFill>
                  <a:srgbClr val="000000"/>
                </a:solidFill>
              </a:rPr>
              <a:t>Investigate how to make a Mexican piñata </a:t>
            </a:r>
          </a:p>
          <a:p>
            <a:pPr lvl="1">
              <a:lnSpc>
                <a:spcPct val="80000"/>
              </a:lnSpc>
            </a:pPr>
            <a:r>
              <a:rPr lang="en-US" dirty="0" smtClean="0">
                <a:solidFill>
                  <a:srgbClr val="000000"/>
                </a:solidFill>
              </a:rPr>
              <a:t>what materials and tools do you need</a:t>
            </a:r>
            <a:r>
              <a:rPr lang="en-US" dirty="0" smtClean="0">
                <a:solidFill>
                  <a:srgbClr val="000000"/>
                </a:solidFill>
              </a:rPr>
              <a:t>?</a:t>
            </a:r>
          </a:p>
          <a:p>
            <a:pPr lvl="1">
              <a:lnSpc>
                <a:spcPct val="80000"/>
              </a:lnSpc>
            </a:pPr>
            <a:r>
              <a:rPr lang="en-US" dirty="0" smtClean="0">
                <a:solidFill>
                  <a:srgbClr val="000000"/>
                </a:solidFill>
              </a:rPr>
              <a:t>Bring the materials to make your first draft</a:t>
            </a:r>
            <a:endParaRPr lang="en-US" dirty="0" smtClean="0">
              <a:solidFill>
                <a:srgbClr val="000000"/>
              </a:solidFill>
            </a:endParaRPr>
          </a:p>
          <a:p>
            <a:pPr lvl="1">
              <a:lnSpc>
                <a:spcPct val="80000"/>
              </a:lnSpc>
            </a:pPr>
            <a:endParaRPr lang="en-US" sz="3600" dirty="0" smtClean="0">
              <a:solidFill>
                <a:srgbClr val="000000"/>
              </a:solidFill>
            </a:endParaRPr>
          </a:p>
          <a:p>
            <a:pPr lvl="1">
              <a:lnSpc>
                <a:spcPct val="80000"/>
              </a:lnSpc>
            </a:pPr>
            <a:endParaRPr lang="en-US" sz="3600" dirty="0" smtClean="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altLang="ko-KR" dirty="0" smtClean="0">
                <a:solidFill>
                  <a:srgbClr val="000000"/>
                </a:solidFill>
                <a:ea typeface="굴림" pitchFamily="112" charset="-127"/>
              </a:rPr>
              <a:t/>
            </a:r>
            <a:br>
              <a:rPr lang="en-US" altLang="ko-KR" dirty="0" smtClean="0">
                <a:solidFill>
                  <a:srgbClr val="000000"/>
                </a:solidFill>
                <a:ea typeface="굴림" pitchFamily="112" charset="-127"/>
              </a:rPr>
            </a:br>
            <a:r>
              <a:rPr lang="en-US" altLang="ko-KR" dirty="0" smtClean="0">
                <a:solidFill>
                  <a:srgbClr val="C00000"/>
                </a:solidFill>
                <a:ea typeface="굴림" pitchFamily="112" charset="-127"/>
              </a:rPr>
              <a:t>How to apply  technology to create a piñata?</a:t>
            </a:r>
            <a:r>
              <a:rPr lang="en-US" altLang="ko-KR" dirty="0" smtClean="0">
                <a:solidFill>
                  <a:srgbClr val="000000"/>
                </a:solidFill>
                <a:ea typeface="굴림" pitchFamily="112" charset="-127"/>
              </a:rPr>
              <a:t/>
            </a:r>
            <a:br>
              <a:rPr lang="en-US" altLang="ko-KR" dirty="0" smtClean="0">
                <a:solidFill>
                  <a:srgbClr val="000000"/>
                </a:solidFill>
                <a:ea typeface="굴림" pitchFamily="112" charset="-127"/>
              </a:rPr>
            </a:br>
            <a:r>
              <a:rPr lang="en-US" dirty="0" smtClean="0">
                <a:solidFill>
                  <a:srgbClr val="C00000"/>
                </a:solidFill>
              </a:rPr>
              <a:t/>
            </a:r>
            <a:br>
              <a:rPr lang="en-US" dirty="0" smtClean="0">
                <a:solidFill>
                  <a:srgbClr val="C00000"/>
                </a:solidFill>
              </a:rPr>
            </a:br>
            <a:endParaRPr lang="en-US" dirty="0" smtClean="0">
              <a:solidFill>
                <a:srgbClr val="C00000"/>
              </a:solidFill>
            </a:endParaRPr>
          </a:p>
        </p:txBody>
      </p:sp>
      <p:sp>
        <p:nvSpPr>
          <p:cNvPr id="5123" name="Content Placeholder 2"/>
          <p:cNvSpPr>
            <a:spLocks noGrp="1"/>
          </p:cNvSpPr>
          <p:nvPr>
            <p:ph idx="1"/>
          </p:nvPr>
        </p:nvSpPr>
        <p:spPr>
          <a:xfrm>
            <a:off x="2209800" y="1951038"/>
            <a:ext cx="6477000" cy="4297362"/>
          </a:xfrm>
        </p:spPr>
        <p:txBody>
          <a:bodyPr/>
          <a:lstStyle/>
          <a:p>
            <a:pPr>
              <a:lnSpc>
                <a:spcPct val="80000"/>
              </a:lnSpc>
            </a:pPr>
            <a:endParaRPr lang="en-US" sz="2400" dirty="0" smtClean="0">
              <a:solidFill>
                <a:srgbClr val="000000"/>
              </a:solidFill>
            </a:endParaRPr>
          </a:p>
          <a:p>
            <a:pPr lvl="1">
              <a:lnSpc>
                <a:spcPct val="80000"/>
              </a:lnSpc>
              <a:buNone/>
            </a:pPr>
            <a:endParaRPr lang="en-US" sz="2000" dirty="0" smtClean="0">
              <a:solidFill>
                <a:srgbClr val="000000"/>
              </a:solidFill>
            </a:endParaRPr>
          </a:p>
          <a:p>
            <a:r>
              <a:rPr lang="en-GB" dirty="0" smtClean="0">
                <a:solidFill>
                  <a:srgbClr val="000000"/>
                </a:solidFill>
              </a:rPr>
              <a:t>Technology is the usage and knowledge of tools, techniques, and crafts.</a:t>
            </a:r>
          </a:p>
          <a:p>
            <a:endParaRPr lang="en-US" dirty="0" smtClean="0">
              <a:solidFill>
                <a:srgbClr val="000000"/>
              </a:solidFill>
            </a:endParaRPr>
          </a:p>
          <a:p>
            <a:r>
              <a:rPr lang="en-GB" dirty="0" smtClean="0">
                <a:solidFill>
                  <a:srgbClr val="000000"/>
                </a:solidFill>
              </a:rPr>
              <a:t>To make a piñata you need technology!</a:t>
            </a:r>
            <a:endParaRPr lang="en-US" dirty="0" smtClean="0">
              <a:solidFill>
                <a:srgbClr val="000000"/>
              </a:solidFill>
            </a:endParaRPr>
          </a:p>
          <a:p>
            <a:pPr lvl="1">
              <a:lnSpc>
                <a:spcPct val="80000"/>
              </a:lnSpc>
            </a:pPr>
            <a:endParaRPr lang="en-US" sz="3600" dirty="0" smtClean="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pPr eaLnBrk="1" hangingPunct="1"/>
            <a:r>
              <a:rPr lang="en-US" dirty="0" smtClean="0">
                <a:solidFill>
                  <a:srgbClr val="C00000"/>
                </a:solidFill>
              </a:rPr>
              <a:t>TOPICS</a:t>
            </a:r>
          </a:p>
        </p:txBody>
      </p:sp>
      <p:sp>
        <p:nvSpPr>
          <p:cNvPr id="5123" name="Content Placeholder 2"/>
          <p:cNvSpPr>
            <a:spLocks noGrp="1"/>
          </p:cNvSpPr>
          <p:nvPr>
            <p:ph idx="1"/>
          </p:nvPr>
        </p:nvSpPr>
        <p:spPr>
          <a:xfrm>
            <a:off x="2209800" y="1951038"/>
            <a:ext cx="6477000" cy="4297362"/>
          </a:xfrm>
        </p:spPr>
        <p:txBody>
          <a:bodyPr/>
          <a:lstStyle/>
          <a:p>
            <a:pPr eaLnBrk="1" hangingPunct="1">
              <a:lnSpc>
                <a:spcPct val="80000"/>
              </a:lnSpc>
            </a:pPr>
            <a:r>
              <a:rPr lang="en-US" altLang="ko-KR" sz="2200" dirty="0" smtClean="0">
                <a:solidFill>
                  <a:srgbClr val="000000"/>
                </a:solidFill>
                <a:ea typeface="굴림" pitchFamily="112" charset="-127"/>
              </a:rPr>
              <a:t>Christmas… What does it mean for you?</a:t>
            </a:r>
          </a:p>
          <a:p>
            <a:pPr>
              <a:lnSpc>
                <a:spcPct val="80000"/>
              </a:lnSpc>
            </a:pPr>
            <a:r>
              <a:rPr lang="en-US" altLang="ko-KR" sz="2200" dirty="0" smtClean="0">
                <a:solidFill>
                  <a:srgbClr val="000000"/>
                </a:solidFill>
                <a:ea typeface="굴림" pitchFamily="112" charset="-127"/>
              </a:rPr>
              <a:t>How do you </a:t>
            </a:r>
            <a:r>
              <a:rPr lang="en-US" sz="2400" dirty="0" smtClean="0">
                <a:solidFill>
                  <a:srgbClr val="000000"/>
                </a:solidFill>
              </a:rPr>
              <a:t>celebrate Christmas?</a:t>
            </a:r>
          </a:p>
          <a:p>
            <a:pPr>
              <a:lnSpc>
                <a:spcPct val="80000"/>
              </a:lnSpc>
            </a:pPr>
            <a:r>
              <a:rPr lang="en-US" sz="2400" dirty="0" smtClean="0">
                <a:solidFill>
                  <a:srgbClr val="000000"/>
                </a:solidFill>
              </a:rPr>
              <a:t>Christmas in Mexico</a:t>
            </a:r>
          </a:p>
          <a:p>
            <a:pPr lvl="1">
              <a:lnSpc>
                <a:spcPct val="80000"/>
              </a:lnSpc>
            </a:pPr>
            <a:r>
              <a:rPr lang="en-US" sz="2000" dirty="0" smtClean="0">
                <a:solidFill>
                  <a:srgbClr val="000000"/>
                </a:solidFill>
              </a:rPr>
              <a:t>Posadas</a:t>
            </a:r>
          </a:p>
          <a:p>
            <a:pPr lvl="1">
              <a:lnSpc>
                <a:spcPct val="80000"/>
              </a:lnSpc>
            </a:pPr>
            <a:r>
              <a:rPr lang="en-US" altLang="ko-KR" sz="2000" dirty="0" smtClean="0">
                <a:solidFill>
                  <a:srgbClr val="000000"/>
                </a:solidFill>
              </a:rPr>
              <a:t>Nacimiento</a:t>
            </a:r>
          </a:p>
          <a:p>
            <a:pPr lvl="1">
              <a:lnSpc>
                <a:spcPct val="80000"/>
              </a:lnSpc>
            </a:pPr>
            <a:r>
              <a:rPr lang="en-US" altLang="ko-KR" sz="2000" dirty="0" smtClean="0">
                <a:solidFill>
                  <a:srgbClr val="000000"/>
                </a:solidFill>
                <a:ea typeface="굴림" pitchFamily="112" charset="-127"/>
              </a:rPr>
              <a:t>Villancicos</a:t>
            </a:r>
          </a:p>
          <a:p>
            <a:pPr lvl="1">
              <a:lnSpc>
                <a:spcPct val="80000"/>
              </a:lnSpc>
            </a:pPr>
            <a:r>
              <a:rPr lang="en-US" altLang="ko-KR" sz="2000" dirty="0" smtClean="0">
                <a:solidFill>
                  <a:srgbClr val="000000"/>
                </a:solidFill>
                <a:ea typeface="굴림" pitchFamily="112" charset="-127"/>
              </a:rPr>
              <a:t>Piñata</a:t>
            </a:r>
          </a:p>
          <a:p>
            <a:pPr lvl="1">
              <a:lnSpc>
                <a:spcPct val="80000"/>
              </a:lnSpc>
            </a:pPr>
            <a:endParaRPr lang="en-US" altLang="ko-KR" sz="2000" dirty="0" smtClean="0">
              <a:solidFill>
                <a:srgbClr val="000000"/>
              </a:solidFill>
              <a:ea typeface="굴림" pitchFamily="112" charset="-127"/>
            </a:endParaRPr>
          </a:p>
          <a:p>
            <a:pPr>
              <a:lnSpc>
                <a:spcPct val="80000"/>
              </a:lnSpc>
            </a:pPr>
            <a:r>
              <a:rPr lang="en-US" altLang="ko-KR" sz="2600" dirty="0" smtClean="0">
                <a:solidFill>
                  <a:srgbClr val="000000"/>
                </a:solidFill>
                <a:ea typeface="굴림" pitchFamily="112" charset="-127"/>
              </a:rPr>
              <a:t>How to apply  technology to create a piñata?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86000" y="2895600"/>
            <a:ext cx="6477000" cy="914400"/>
          </a:xfrm>
        </p:spPr>
        <p:txBody>
          <a:bodyPr/>
          <a:lstStyle/>
          <a:p>
            <a:r>
              <a:rPr lang="en-US" dirty="0" smtClean="0">
                <a:solidFill>
                  <a:srgbClr val="000000"/>
                </a:solidFill>
              </a:rPr>
              <a:t/>
            </a:r>
            <a:br>
              <a:rPr lang="en-US" dirty="0" smtClean="0">
                <a:solidFill>
                  <a:srgbClr val="000000"/>
                </a:solidFill>
              </a:rPr>
            </a:br>
            <a:r>
              <a:rPr lang="en-US" altLang="ko-KR" dirty="0" smtClean="0">
                <a:solidFill>
                  <a:srgbClr val="C00000"/>
                </a:solidFill>
                <a:ea typeface="굴림" pitchFamily="112" charset="-127"/>
                <a:hlinkClick r:id="rId4"/>
              </a:rPr>
              <a:t>What does Christmas mean for you?</a:t>
            </a:r>
            <a:r>
              <a:rPr lang="en-US" dirty="0" smtClean="0">
                <a:solidFill>
                  <a:srgbClr val="C00000"/>
                </a:solidFill>
              </a:rPr>
              <a:t/>
            </a:r>
            <a:br>
              <a:rPr lang="en-US" dirty="0" smtClean="0">
                <a:solidFill>
                  <a:srgbClr val="C00000"/>
                </a:solidFill>
              </a:rPr>
            </a:br>
            <a:endParaRPr lang="en-US" dirty="0" smtClean="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86000" y="2667000"/>
            <a:ext cx="6477000" cy="914400"/>
          </a:xfrm>
        </p:spPr>
        <p:txBody>
          <a:bodyPr/>
          <a:lstStyle/>
          <a:p>
            <a:r>
              <a:rPr lang="en-US" dirty="0" smtClean="0">
                <a:solidFill>
                  <a:srgbClr val="000000"/>
                </a:solidFill>
              </a:rPr>
              <a:t/>
            </a:r>
            <a:br>
              <a:rPr lang="en-US" dirty="0" smtClean="0">
                <a:solidFill>
                  <a:srgbClr val="000000"/>
                </a:solidFill>
              </a:rPr>
            </a:br>
            <a:r>
              <a:rPr lang="en-US" dirty="0" smtClean="0">
                <a:solidFill>
                  <a:srgbClr val="C00000"/>
                </a:solidFill>
                <a:ea typeface="굴림" pitchFamily="112" charset="-127"/>
              </a:rPr>
              <a:t>How do you celebrate </a:t>
            </a:r>
            <a:r>
              <a:rPr lang="en-US" altLang="ko-KR" dirty="0" smtClean="0">
                <a:solidFill>
                  <a:srgbClr val="C00000"/>
                </a:solidFill>
                <a:ea typeface="굴림" pitchFamily="112" charset="-127"/>
              </a:rPr>
              <a:t>Christmas?</a:t>
            </a:r>
            <a:r>
              <a:rPr lang="en-US" dirty="0" smtClean="0"/>
              <a:t/>
            </a:r>
            <a:br>
              <a:rPr lang="en-US" dirty="0" smtClean="0"/>
            </a:br>
            <a:endParaRPr lang="en-US" dirty="0" smtClean="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dirty="0" smtClean="0">
                <a:solidFill>
                  <a:srgbClr val="C00000"/>
                </a:solidFill>
              </a:rPr>
              <a:t>How Mexicans celebrate Christmas?</a:t>
            </a:r>
            <a:r>
              <a:rPr lang="en-US" dirty="0" smtClean="0">
                <a:solidFill>
                  <a:srgbClr val="000000"/>
                </a:solidFill>
              </a:rPr>
              <a:t/>
            </a:r>
            <a:br>
              <a:rPr lang="en-US" dirty="0" smtClean="0">
                <a:solidFill>
                  <a:srgbClr val="000000"/>
                </a:solidFill>
              </a:rPr>
            </a:br>
            <a:endParaRPr lang="en-US" dirty="0" smtClean="0">
              <a:solidFill>
                <a:srgbClr val="000000"/>
              </a:solidFill>
            </a:endParaRPr>
          </a:p>
        </p:txBody>
      </p:sp>
      <p:sp>
        <p:nvSpPr>
          <p:cNvPr id="5123" name="Content Placeholder 2"/>
          <p:cNvSpPr>
            <a:spLocks noGrp="1"/>
          </p:cNvSpPr>
          <p:nvPr>
            <p:ph idx="1"/>
          </p:nvPr>
        </p:nvSpPr>
        <p:spPr>
          <a:xfrm>
            <a:off x="2209800" y="1951038"/>
            <a:ext cx="6477000" cy="4297362"/>
          </a:xfrm>
        </p:spPr>
        <p:txBody>
          <a:bodyPr/>
          <a:lstStyle/>
          <a:p>
            <a:pPr>
              <a:lnSpc>
                <a:spcPct val="80000"/>
              </a:lnSpc>
            </a:pPr>
            <a:endParaRPr lang="en-US" sz="2400" dirty="0" smtClean="0">
              <a:solidFill>
                <a:srgbClr val="000000"/>
              </a:solidFill>
            </a:endParaRPr>
          </a:p>
          <a:p>
            <a:pPr>
              <a:lnSpc>
                <a:spcPct val="80000"/>
              </a:lnSpc>
            </a:pPr>
            <a:r>
              <a:rPr lang="en-US" sz="2400" dirty="0" smtClean="0">
                <a:solidFill>
                  <a:srgbClr val="000000"/>
                </a:solidFill>
              </a:rPr>
              <a:t>Posadas :</a:t>
            </a:r>
          </a:p>
          <a:p>
            <a:pPr lvl="1">
              <a:lnSpc>
                <a:spcPct val="80000"/>
              </a:lnSpc>
            </a:pPr>
            <a:r>
              <a:rPr lang="en-US" sz="2000" dirty="0" smtClean="0">
                <a:solidFill>
                  <a:srgbClr val="000000"/>
                </a:solidFill>
              </a:rPr>
              <a:t>It's a tradition with a religious tone.</a:t>
            </a:r>
          </a:p>
          <a:p>
            <a:pPr lvl="1">
              <a:lnSpc>
                <a:spcPct val="80000"/>
              </a:lnSpc>
              <a:buNone/>
            </a:pPr>
            <a:endParaRPr lang="en-US" sz="2000" dirty="0" smtClean="0">
              <a:solidFill>
                <a:srgbClr val="000000"/>
              </a:solidFill>
            </a:endParaRPr>
          </a:p>
          <a:p>
            <a:pPr lvl="1">
              <a:lnSpc>
                <a:spcPct val="80000"/>
              </a:lnSpc>
            </a:pPr>
            <a:r>
              <a:rPr lang="en-US" sz="2000" dirty="0" smtClean="0">
                <a:solidFill>
                  <a:srgbClr val="000000"/>
                </a:solidFill>
              </a:rPr>
              <a:t>Posadas are household parties where people use to pray, sing carols, eat tamales ( Mexican food similar to the conkies), drink ponche ( Christmas beverage similar to the punch) and brake the piñata.</a:t>
            </a:r>
          </a:p>
          <a:p>
            <a:pPr lvl="1">
              <a:lnSpc>
                <a:spcPct val="80000"/>
              </a:lnSpc>
            </a:pPr>
            <a:endParaRPr lang="en-US" sz="2000" dirty="0" smtClean="0">
              <a:solidFill>
                <a:srgbClr val="000000"/>
              </a:solidFill>
            </a:endParaRPr>
          </a:p>
          <a:p>
            <a:pPr lvl="1">
              <a:lnSpc>
                <a:spcPct val="80000"/>
              </a:lnSpc>
            </a:pPr>
            <a:r>
              <a:rPr lang="en-US" sz="2000" u="sng" dirty="0" smtClean="0">
                <a:solidFill>
                  <a:srgbClr val="000000"/>
                </a:solidFill>
              </a:rPr>
              <a:t>ACTIVITY: </a:t>
            </a:r>
            <a:r>
              <a:rPr lang="en-US" sz="2000" dirty="0" smtClean="0">
                <a:solidFill>
                  <a:srgbClr val="000000"/>
                </a:solidFill>
              </a:rPr>
              <a:t>Read the document “what is a posada”</a:t>
            </a:r>
          </a:p>
          <a:p>
            <a:pPr lvl="1">
              <a:lnSpc>
                <a:spcPct val="80000"/>
              </a:lnSpc>
            </a:pPr>
            <a:r>
              <a:rPr lang="en-US" sz="2000" dirty="0" smtClean="0">
                <a:solidFill>
                  <a:srgbClr val="000000"/>
                </a:solidFill>
              </a:rPr>
              <a:t>Video </a:t>
            </a:r>
            <a:r>
              <a:rPr lang="en-US" sz="2000" dirty="0" smtClean="0">
                <a:solidFill>
                  <a:srgbClr val="000000"/>
                </a:solidFill>
                <a:hlinkClick r:id="rId4"/>
              </a:rPr>
              <a:t>here</a:t>
            </a:r>
            <a:endParaRPr lang="en-US" sz="2000" dirty="0" smtClean="0">
              <a:solidFill>
                <a:srgbClr val="000000"/>
              </a:solidFill>
            </a:endParaRPr>
          </a:p>
          <a:p>
            <a:pPr lvl="1">
              <a:lnSpc>
                <a:spcPct val="80000"/>
              </a:lnSpc>
            </a:pPr>
            <a:endParaRPr lang="en-US" altLang="ko-KR" sz="1800" dirty="0" smtClean="0">
              <a:solidFill>
                <a:srgbClr val="000000"/>
              </a:solidFill>
              <a:ea typeface="굴림" pitchFamily="112" charset="-127"/>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dirty="0" smtClean="0">
                <a:solidFill>
                  <a:srgbClr val="C00000"/>
                </a:solidFill>
              </a:rPr>
              <a:t>How Mexicans celebrate Christmas?</a:t>
            </a:r>
            <a:br>
              <a:rPr lang="en-US" dirty="0" smtClean="0">
                <a:solidFill>
                  <a:srgbClr val="C00000"/>
                </a:solidFill>
              </a:rPr>
            </a:br>
            <a:endParaRPr lang="en-US" dirty="0" smtClean="0">
              <a:solidFill>
                <a:srgbClr val="C00000"/>
              </a:solidFill>
            </a:endParaRPr>
          </a:p>
        </p:txBody>
      </p:sp>
      <p:sp>
        <p:nvSpPr>
          <p:cNvPr id="5123" name="Content Placeholder 2"/>
          <p:cNvSpPr>
            <a:spLocks noGrp="1"/>
          </p:cNvSpPr>
          <p:nvPr>
            <p:ph idx="1"/>
          </p:nvPr>
        </p:nvSpPr>
        <p:spPr>
          <a:xfrm>
            <a:off x="2209800" y="1371600"/>
            <a:ext cx="6477000" cy="5486400"/>
          </a:xfrm>
        </p:spPr>
        <p:txBody>
          <a:bodyPr/>
          <a:lstStyle/>
          <a:p>
            <a:pPr>
              <a:lnSpc>
                <a:spcPct val="80000"/>
              </a:lnSpc>
            </a:pPr>
            <a:endParaRPr lang="en-US" sz="2400" dirty="0" smtClean="0">
              <a:solidFill>
                <a:srgbClr val="000000"/>
              </a:solidFill>
            </a:endParaRPr>
          </a:p>
          <a:p>
            <a:pPr>
              <a:lnSpc>
                <a:spcPct val="80000"/>
              </a:lnSpc>
            </a:pPr>
            <a:r>
              <a:rPr lang="en-US" sz="2400" dirty="0" smtClean="0">
                <a:solidFill>
                  <a:srgbClr val="000000"/>
                </a:solidFill>
              </a:rPr>
              <a:t>Nacimiento ( Nativity scene)</a:t>
            </a:r>
          </a:p>
          <a:p>
            <a:pPr lvl="1">
              <a:lnSpc>
                <a:spcPct val="80000"/>
              </a:lnSpc>
            </a:pPr>
            <a:r>
              <a:rPr lang="en-US" sz="2000" dirty="0" smtClean="0">
                <a:solidFill>
                  <a:srgbClr val="000000"/>
                </a:solidFill>
              </a:rPr>
              <a:t>In most Mexican homes the principal holiday adornment is </a:t>
            </a:r>
            <a:r>
              <a:rPr lang="en-US" sz="2000" i="1" dirty="0" smtClean="0">
                <a:solidFill>
                  <a:srgbClr val="000000"/>
                </a:solidFill>
              </a:rPr>
              <a:t>el Nacimiento</a:t>
            </a:r>
            <a:r>
              <a:rPr lang="en-US" sz="2000" dirty="0" smtClean="0">
                <a:solidFill>
                  <a:srgbClr val="000000"/>
                </a:solidFill>
              </a:rPr>
              <a:t> (Nativity scene). The focal point is a stable where clay or plaster figurines of the Holy Family are sheltered.</a:t>
            </a:r>
          </a:p>
        </p:txBody>
      </p:sp>
      <p:pic>
        <p:nvPicPr>
          <p:cNvPr id="4" name="Picture 3" descr="nacimiento.jpg"/>
          <p:cNvPicPr>
            <a:picLocks noChangeAspect="1"/>
          </p:cNvPicPr>
          <p:nvPr/>
        </p:nvPicPr>
        <p:blipFill>
          <a:blip r:embed="rId4" cstate="print"/>
          <a:stretch>
            <a:fillRect/>
          </a:stretch>
        </p:blipFill>
        <p:spPr>
          <a:xfrm>
            <a:off x="4267200" y="3581400"/>
            <a:ext cx="4064000" cy="3048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nacimiento.jpg"/>
          <p:cNvPicPr>
            <a:picLocks noChangeAspect="1"/>
          </p:cNvPicPr>
          <p:nvPr/>
        </p:nvPicPr>
        <p:blipFill>
          <a:blip r:embed="rId4" cstate="print"/>
          <a:stretch>
            <a:fillRect/>
          </a:stretch>
        </p:blipFill>
        <p:spPr>
          <a:xfrm>
            <a:off x="-25400" y="0"/>
            <a:ext cx="9169400" cy="68770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dirty="0" smtClean="0">
                <a:solidFill>
                  <a:srgbClr val="C00000"/>
                </a:solidFill>
              </a:rPr>
              <a:t>How Mexicans celebrate Christmas?</a:t>
            </a:r>
            <a:br>
              <a:rPr lang="en-US" dirty="0" smtClean="0">
                <a:solidFill>
                  <a:srgbClr val="C00000"/>
                </a:solidFill>
              </a:rPr>
            </a:br>
            <a:endParaRPr lang="en-US" dirty="0" smtClean="0">
              <a:solidFill>
                <a:srgbClr val="C00000"/>
              </a:solidFill>
            </a:endParaRPr>
          </a:p>
        </p:txBody>
      </p:sp>
      <p:sp>
        <p:nvSpPr>
          <p:cNvPr id="5123" name="Content Placeholder 2"/>
          <p:cNvSpPr>
            <a:spLocks noGrp="1"/>
          </p:cNvSpPr>
          <p:nvPr>
            <p:ph idx="1"/>
          </p:nvPr>
        </p:nvSpPr>
        <p:spPr>
          <a:xfrm>
            <a:off x="2209800" y="1951038"/>
            <a:ext cx="6477000" cy="4297362"/>
          </a:xfrm>
        </p:spPr>
        <p:txBody>
          <a:bodyPr/>
          <a:lstStyle/>
          <a:p>
            <a:pPr>
              <a:lnSpc>
                <a:spcPct val="80000"/>
              </a:lnSpc>
            </a:pPr>
            <a:endParaRPr lang="en-US" sz="2400" dirty="0" smtClean="0">
              <a:solidFill>
                <a:srgbClr val="000000"/>
              </a:solidFill>
            </a:endParaRPr>
          </a:p>
          <a:p>
            <a:pPr>
              <a:lnSpc>
                <a:spcPct val="80000"/>
              </a:lnSpc>
            </a:pPr>
            <a:r>
              <a:rPr lang="en-US" sz="2400" dirty="0" smtClean="0">
                <a:solidFill>
                  <a:srgbClr val="000000"/>
                </a:solidFill>
              </a:rPr>
              <a:t>Villancico (Christmas carol)</a:t>
            </a:r>
          </a:p>
          <a:p>
            <a:pPr>
              <a:lnSpc>
                <a:spcPct val="80000"/>
              </a:lnSpc>
            </a:pPr>
            <a:endParaRPr lang="en-US" sz="2400" dirty="0" smtClean="0">
              <a:solidFill>
                <a:srgbClr val="000000"/>
              </a:solidFill>
            </a:endParaRPr>
          </a:p>
          <a:p>
            <a:pPr lvl="1">
              <a:lnSpc>
                <a:spcPct val="80000"/>
              </a:lnSpc>
            </a:pPr>
            <a:r>
              <a:rPr lang="en-US" sz="2000" dirty="0" smtClean="0">
                <a:solidFill>
                  <a:srgbClr val="000000"/>
                </a:solidFill>
                <a:hlinkClick r:id="rId4"/>
              </a:rPr>
              <a:t>Let’s sing together!</a:t>
            </a:r>
            <a:endParaRPr lang="en-US" sz="2000" dirty="0" smtClean="0">
              <a:solidFill>
                <a:srgbClr val="000000"/>
              </a:solidFill>
            </a:endParaRPr>
          </a:p>
          <a:p>
            <a:pPr>
              <a:lnSpc>
                <a:spcPct val="80000"/>
              </a:lnSpc>
            </a:pPr>
            <a:endParaRPr lang="en-US" sz="2400" dirty="0" smtClean="0">
              <a:solidFill>
                <a:srgbClr val="000000"/>
              </a:solidFill>
            </a:endParaRPr>
          </a:p>
          <a:p>
            <a:pPr>
              <a:lnSpc>
                <a:spcPct val="80000"/>
              </a:lnSpc>
            </a:pPr>
            <a:endParaRPr lang="en-US" sz="2400" dirty="0" smtClean="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209800" y="533400"/>
            <a:ext cx="6477000" cy="914400"/>
          </a:xfrm>
        </p:spPr>
        <p:txBody>
          <a:bodyPr/>
          <a:lstStyle/>
          <a:p>
            <a:r>
              <a:rPr lang="en-US" dirty="0" smtClean="0">
                <a:solidFill>
                  <a:srgbClr val="C00000"/>
                </a:solidFill>
              </a:rPr>
              <a:t>How Mexicans celebrate Christmas?</a:t>
            </a:r>
            <a:br>
              <a:rPr lang="en-US" dirty="0" smtClean="0">
                <a:solidFill>
                  <a:srgbClr val="C00000"/>
                </a:solidFill>
              </a:rPr>
            </a:br>
            <a:endParaRPr lang="en-US" dirty="0" smtClean="0">
              <a:solidFill>
                <a:srgbClr val="C00000"/>
              </a:solidFill>
            </a:endParaRPr>
          </a:p>
        </p:txBody>
      </p:sp>
      <p:sp>
        <p:nvSpPr>
          <p:cNvPr id="5123" name="Content Placeholder 2"/>
          <p:cNvSpPr>
            <a:spLocks noGrp="1"/>
          </p:cNvSpPr>
          <p:nvPr>
            <p:ph idx="1"/>
          </p:nvPr>
        </p:nvSpPr>
        <p:spPr>
          <a:xfrm>
            <a:off x="2209800" y="1951038"/>
            <a:ext cx="6477000" cy="4297362"/>
          </a:xfrm>
        </p:spPr>
        <p:txBody>
          <a:bodyPr/>
          <a:lstStyle/>
          <a:p>
            <a:pPr>
              <a:lnSpc>
                <a:spcPct val="80000"/>
              </a:lnSpc>
            </a:pPr>
            <a:endParaRPr lang="en-US" sz="2400" dirty="0" smtClean="0">
              <a:solidFill>
                <a:srgbClr val="000000"/>
              </a:solidFill>
            </a:endParaRPr>
          </a:p>
          <a:p>
            <a:pPr>
              <a:lnSpc>
                <a:spcPct val="80000"/>
              </a:lnSpc>
            </a:pPr>
            <a:r>
              <a:rPr lang="en-US" sz="2400" dirty="0" smtClean="0">
                <a:solidFill>
                  <a:srgbClr val="000000"/>
                </a:solidFill>
              </a:rPr>
              <a:t>Piñata: </a:t>
            </a:r>
          </a:p>
          <a:p>
            <a:pPr>
              <a:lnSpc>
                <a:spcPct val="80000"/>
              </a:lnSpc>
            </a:pPr>
            <a:endParaRPr lang="en-US" sz="2400" dirty="0" smtClean="0">
              <a:solidFill>
                <a:srgbClr val="000000"/>
              </a:solidFill>
            </a:endParaRPr>
          </a:p>
          <a:p>
            <a:pPr lvl="1">
              <a:lnSpc>
                <a:spcPct val="80000"/>
              </a:lnSpc>
            </a:pPr>
            <a:r>
              <a:rPr lang="en-US" sz="2000" dirty="0" smtClean="0">
                <a:solidFill>
                  <a:srgbClr val="000000"/>
                </a:solidFill>
              </a:rPr>
              <a:t>In </a:t>
            </a:r>
            <a:r>
              <a:rPr lang="en-US" sz="2000" dirty="0" smtClean="0">
                <a:solidFill>
                  <a:srgbClr val="000000"/>
                </a:solidFill>
                <a:hlinkClick r:id="rId4" action="ppaction://hlinkfile" tooltip="Mexico"/>
              </a:rPr>
              <a:t>Mexico</a:t>
            </a:r>
            <a:r>
              <a:rPr lang="en-US" sz="2000" dirty="0" smtClean="0">
                <a:solidFill>
                  <a:srgbClr val="000000"/>
                </a:solidFill>
              </a:rPr>
              <a:t>, piñatas are believed to have originated among the Aztecs, Mayans, and other native peoples of Mexico, who made clay pots in the shape of their gods. The pots were meant to be broken forcefully with poles and sticks, so the contents spilled to signify abundance or favors from the gods.</a:t>
            </a:r>
          </a:p>
          <a:p>
            <a:pPr lvl="1">
              <a:lnSpc>
                <a:spcPct val="80000"/>
              </a:lnSpc>
            </a:pPr>
            <a:endParaRPr lang="en-US" sz="2000" dirty="0" smtClean="0">
              <a:solidFill>
                <a:srgbClr val="000000"/>
              </a:solidFill>
            </a:endParaRPr>
          </a:p>
          <a:p>
            <a:pPr lvl="1">
              <a:lnSpc>
                <a:spcPct val="80000"/>
              </a:lnSpc>
            </a:pPr>
            <a:r>
              <a:rPr lang="en-US" sz="2000" dirty="0" smtClean="0">
                <a:solidFill>
                  <a:srgbClr val="000000"/>
                </a:solidFill>
              </a:rPr>
              <a:t>The original piñata was shaped like a star with seven points.</a:t>
            </a:r>
          </a:p>
          <a:p>
            <a:pPr lvl="1">
              <a:lnSpc>
                <a:spcPct val="80000"/>
              </a:lnSpc>
            </a:pPr>
            <a:endParaRPr lang="en-US" sz="2000" dirty="0" smtClean="0">
              <a:solidFill>
                <a:srgbClr val="000000"/>
              </a:solidFill>
            </a:endParaRPr>
          </a:p>
          <a:p>
            <a:pPr lvl="1">
              <a:lnSpc>
                <a:spcPct val="80000"/>
              </a:lnSpc>
            </a:pPr>
            <a:endParaRPr lang="en-US" sz="2000" dirty="0" smtClean="0">
              <a:solidFill>
                <a:srgbClr val="000000"/>
              </a:solidFill>
            </a:endParaRPr>
          </a:p>
          <a:p>
            <a:pPr lvl="1">
              <a:lnSpc>
                <a:spcPct val="80000"/>
              </a:lnSpc>
            </a:pPr>
            <a:endParaRPr lang="en-US" sz="2000" dirty="0" smtClean="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HRISTMAS">
  <a:themeElements>
    <a:clrScheme name="marry cristmas">
      <a:dk1>
        <a:srgbClr val="FFFFFF"/>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7739472-2C40-492F-BACB-44B737ECBE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CHRISTMAS</Template>
  <TotalTime>65</TotalTime>
  <Words>340</Words>
  <Application>Microsoft Office PowerPoint</Application>
  <PresentationFormat>On-screen Show (4:3)</PresentationFormat>
  <Paragraphs>72</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CHRISTMAS</vt:lpstr>
      <vt:lpstr>TECHNOLOGY AND CHRISTMAS TIME</vt:lpstr>
      <vt:lpstr>TOPICS</vt:lpstr>
      <vt:lpstr> What does Christmas mean for you? </vt:lpstr>
      <vt:lpstr> How do you celebrate Christmas? </vt:lpstr>
      <vt:lpstr>How Mexicans celebrate Christmas? </vt:lpstr>
      <vt:lpstr>How Mexicans celebrate Christmas? </vt:lpstr>
      <vt:lpstr>Slide 7</vt:lpstr>
      <vt:lpstr>How Mexicans celebrate Christmas? </vt:lpstr>
      <vt:lpstr>How Mexicans celebrate Christmas? </vt:lpstr>
      <vt:lpstr>Slide 10</vt:lpstr>
      <vt:lpstr>Slide 11</vt:lpstr>
      <vt:lpstr> How to apply  technology to create a piñata?  </vt:lpstr>
      <vt:lpstr> How to apply  technology to create a piñata?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AND CHRISTMAS TIME</dc:title>
  <dc:creator>Veronica</dc:creator>
  <cp:lastModifiedBy>Veronica</cp:lastModifiedBy>
  <cp:revision>12</cp:revision>
  <dcterms:created xsi:type="dcterms:W3CDTF">2010-12-01T23:41:53Z</dcterms:created>
  <dcterms:modified xsi:type="dcterms:W3CDTF">2010-12-02T20:58:01Z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TC101982981</vt:lpwstr>
  </property>
</Properties>
</file>